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60" r:id="rId4"/>
    <p:sldId id="261" r:id="rId5"/>
    <p:sldId id="262" r:id="rId6"/>
    <p:sldId id="270" r:id="rId7"/>
    <p:sldId id="264" r:id="rId8"/>
    <p:sldId id="268" r:id="rId9"/>
    <p:sldId id="271" r:id="rId10"/>
    <p:sldId id="273" r:id="rId11"/>
    <p:sldId id="275" r:id="rId12"/>
    <p:sldId id="274" r:id="rId13"/>
    <p:sldId id="272" r:id="rId14"/>
    <p:sldId id="276" r:id="rId15"/>
    <p:sldId id="277" r:id="rId16"/>
    <p:sldId id="290" r:id="rId17"/>
    <p:sldId id="265" r:id="rId18"/>
    <p:sldId id="291" r:id="rId19"/>
    <p:sldId id="292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5DC13A9-0B7C-437E-BF6A-23583460A6CE}">
          <p14:sldIdLst>
            <p14:sldId id="256"/>
            <p14:sldId id="258"/>
            <p14:sldId id="260"/>
            <p14:sldId id="261"/>
            <p14:sldId id="262"/>
            <p14:sldId id="270"/>
            <p14:sldId id="264"/>
            <p14:sldId id="268"/>
            <p14:sldId id="271"/>
            <p14:sldId id="273"/>
            <p14:sldId id="275"/>
            <p14:sldId id="274"/>
            <p14:sldId id="272"/>
            <p14:sldId id="276"/>
            <p14:sldId id="277"/>
            <p14:sldId id="290"/>
            <p14:sldId id="265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услан" initials="Р" lastIdx="1" clrIdx="0">
    <p:extLst>
      <p:ext uri="{19B8F6BF-5375-455C-9EA6-DF929625EA0E}">
        <p15:presenceInfo xmlns:p15="http://schemas.microsoft.com/office/powerpoint/2012/main" userId="Русла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8140" autoAdjust="0"/>
  </p:normalViewPr>
  <p:slideViewPr>
    <p:cSldViewPr snapToGrid="0">
      <p:cViewPr varScale="1">
        <p:scale>
          <a:sx n="101" d="100"/>
          <a:sy n="101" d="100"/>
        </p:scale>
        <p:origin x="960" y="11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-363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400" d="100"/>
          <a:sy n="400" d="100"/>
        </p:scale>
        <p:origin x="288" y="-73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7ECBD-145E-45A4-A282-11FEE3F3DA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mc:AlternateContent xmlns:mc="http://schemas.openxmlformats.org/markup-compatibility/2006">
      <mc:Choice xmlns:a14="http://schemas.microsoft.com/office/drawing/2010/main" Requires="a14">
        <dgm:pt modelId="{D3753F9F-ED02-4C75-BC42-EE4D3293F3A2}">
          <dgm:prSet custT="1"/>
          <dgm:spPr/>
          <dgm:t>
            <a:bodyPr/>
            <a:lstStyle/>
            <a:p>
              <a:pPr algn="ctr" rtl="0"/>
              <a:r>
                <a:rPr lang="ru-RU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 каунт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e>
                    <m:sub>
                      <m:r>
                        <m:rPr>
                          <m:sty m:val="p"/>
                        </m:rPr>
                        <a:rPr lang="en-US" sz="18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lang="en-US" sz="1800" b="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endParaRPr lang="ru-RU" sz="1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Choice>
      <mc:Fallback>
        <dgm:pt modelId="{D3753F9F-ED02-4C75-BC42-EE4D3293F3A2}">
          <dgm:prSet custT="1"/>
          <dgm:spPr/>
          <dgm:t>
            <a:bodyPr/>
            <a:lstStyle/>
            <a:p>
              <a:pPr algn="ctr" rtl="0"/>
              <a:r>
                <a:rPr lang="ru-RU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 каунт </a:t>
              </a:r>
              <a:r>
                <a:rPr lang="en-US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𝐶_X=〖10〗^(−4)</a:t>
              </a:r>
              <a:endParaRPr lang="ru-RU" sz="1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Fallback>
    </mc:AlternateContent>
    <dgm:pt modelId="{216A762D-5300-4CD5-B882-C4DF1EF7FF3E}" type="parTrans" cxnId="{71749771-AFA4-4DED-A6F7-16ABDA92FCE1}">
      <dgm:prSet/>
      <dgm:spPr/>
      <dgm:t>
        <a:bodyPr/>
        <a:lstStyle/>
        <a:p>
          <a:endParaRPr lang="ru-RU"/>
        </a:p>
      </dgm:t>
    </dgm:pt>
    <dgm:pt modelId="{5BB3B9FD-B3BB-4BEC-A79D-E8AE5A920F88}" type="sibTrans" cxnId="{71749771-AFA4-4DED-A6F7-16ABDA92FCE1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>
      <mc:Choice xmlns:a14="http://schemas.microsoft.com/office/drawing/2010/main" Requires="a14">
        <dgm:pt modelId="{7ACC163C-E6D4-4726-ADBE-BA8F55B052BF}">
          <dgm:prSet custT="1"/>
          <dgm:spPr/>
          <dgm:t>
            <a:bodyPr/>
            <a:lstStyle/>
            <a:p>
              <a:pPr algn="ctr" rtl="0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ru-RU" sz="1800" dirty="0">
                  <a:latin typeface="Arial" panose="020B0604020202020204" pitchFamily="34" charset="0"/>
                  <a:cs typeface="Arial" panose="020B0604020202020204" pitchFamily="34" charset="0"/>
                </a:rPr>
                <a:t>каунт</a:t>
              </a:r>
              <a:r>
                <a:rPr lang="ru-RU" sz="18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e>
                    <m:sub>
                      <m:r>
                        <m:rPr>
                          <m:sty m:val="p"/>
                        </m:rPr>
                        <a:rPr lang="en-US" sz="18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lang="en-US" sz="1800" b="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endParaRPr lang="ru-RU" sz="1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Choice>
      <mc:Fallback>
        <dgm:pt modelId="{7ACC163C-E6D4-4726-ADBE-BA8F55B052BF}">
          <dgm:prSet custT="1"/>
          <dgm:spPr/>
          <dgm:t>
            <a:bodyPr/>
            <a:lstStyle/>
            <a:p>
              <a:pPr algn="ctr" rtl="0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ru-RU" sz="1800" dirty="0">
                  <a:latin typeface="Arial" panose="020B0604020202020204" pitchFamily="34" charset="0"/>
                  <a:cs typeface="Arial" panose="020B0604020202020204" pitchFamily="34" charset="0"/>
                </a:rPr>
                <a:t>каунт</a:t>
              </a:r>
              <a:r>
                <a:rPr lang="ru-RU" sz="1800" dirty="0"/>
                <a:t> </a:t>
              </a:r>
              <a:r>
                <a:rPr lang="en-US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𝐶_Y=〖10〗^(−3)</a:t>
              </a:r>
              <a:endParaRPr lang="ru-RU" sz="1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Fallback>
    </mc:AlternateContent>
    <dgm:pt modelId="{9860886D-A2D6-4564-B96C-090F5B70C3D1}" type="parTrans" cxnId="{8D73DC9A-C83F-4471-AC85-1B038D442DBE}">
      <dgm:prSet/>
      <dgm:spPr/>
      <dgm:t>
        <a:bodyPr/>
        <a:lstStyle/>
        <a:p>
          <a:endParaRPr lang="ru-RU"/>
        </a:p>
      </dgm:t>
    </dgm:pt>
    <dgm:pt modelId="{3BA835B7-63D0-4AB7-87BD-0162ADFA96F4}" type="sibTrans" cxnId="{8D73DC9A-C83F-4471-AC85-1B038D442DBE}">
      <dgm:prSet/>
      <dgm:spPr/>
      <dgm:t>
        <a:bodyPr/>
        <a:lstStyle/>
        <a:p>
          <a:endParaRPr lang="ru-RU"/>
        </a:p>
      </dgm:t>
    </dgm:pt>
    <dgm:pt modelId="{78F8C62E-FD16-401B-9454-CA331F6D43AF}" type="pres">
      <dgm:prSet presAssocID="{C4F7ECBD-145E-45A4-A282-11FEE3F3DA6A}" presName="linear" presStyleCnt="0">
        <dgm:presLayoutVars>
          <dgm:animLvl val="lvl"/>
          <dgm:resizeHandles val="exact"/>
        </dgm:presLayoutVars>
      </dgm:prSet>
      <dgm:spPr/>
    </dgm:pt>
    <dgm:pt modelId="{75925358-10A8-40B4-AB66-CE747A711A14}" type="pres">
      <dgm:prSet presAssocID="{D3753F9F-ED02-4C75-BC42-EE4D3293F3A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E8530F4-D714-4BE5-9250-E18E6176B457}" type="pres">
      <dgm:prSet presAssocID="{5BB3B9FD-B3BB-4BEC-A79D-E8AE5A920F88}" presName="spacer" presStyleCnt="0"/>
      <dgm:spPr/>
    </dgm:pt>
    <dgm:pt modelId="{73789550-8DBC-443D-ADD1-7A2CDB2931D7}" type="pres">
      <dgm:prSet presAssocID="{7ACC163C-E6D4-4726-ADBE-BA8F55B052BF}" presName="parentText" presStyleLbl="node1" presStyleIdx="1" presStyleCnt="2" custLinFactY="25594" custLinFactNeighborX="18572" custLinFactNeighborY="100000">
        <dgm:presLayoutVars>
          <dgm:chMax val="0"/>
          <dgm:bulletEnabled val="1"/>
        </dgm:presLayoutVars>
      </dgm:prSet>
      <dgm:spPr/>
    </dgm:pt>
  </dgm:ptLst>
  <dgm:cxnLst>
    <dgm:cxn modelId="{B6C32A10-1A4A-46D4-8DA2-164311ED083B}" type="presOf" srcId="{7ACC163C-E6D4-4726-ADBE-BA8F55B052BF}" destId="{73789550-8DBC-443D-ADD1-7A2CDB2931D7}" srcOrd="0" destOrd="0" presId="urn:microsoft.com/office/officeart/2005/8/layout/vList2"/>
    <dgm:cxn modelId="{DD72CBE7-B3EC-4064-972F-C5DA482CA056}" type="presOf" srcId="{D3753F9F-ED02-4C75-BC42-EE4D3293F3A2}" destId="{75925358-10A8-40B4-AB66-CE747A711A14}" srcOrd="0" destOrd="0" presId="urn:microsoft.com/office/officeart/2005/8/layout/vList2"/>
    <dgm:cxn modelId="{BD5F135D-45B5-4250-9D51-C226096C96C4}" type="presOf" srcId="{C4F7ECBD-145E-45A4-A282-11FEE3F3DA6A}" destId="{78F8C62E-FD16-401B-9454-CA331F6D43AF}" srcOrd="0" destOrd="0" presId="urn:microsoft.com/office/officeart/2005/8/layout/vList2"/>
    <dgm:cxn modelId="{71749771-AFA4-4DED-A6F7-16ABDA92FCE1}" srcId="{C4F7ECBD-145E-45A4-A282-11FEE3F3DA6A}" destId="{D3753F9F-ED02-4C75-BC42-EE4D3293F3A2}" srcOrd="0" destOrd="0" parTransId="{216A762D-5300-4CD5-B882-C4DF1EF7FF3E}" sibTransId="{5BB3B9FD-B3BB-4BEC-A79D-E8AE5A920F88}"/>
    <dgm:cxn modelId="{8D73DC9A-C83F-4471-AC85-1B038D442DBE}" srcId="{C4F7ECBD-145E-45A4-A282-11FEE3F3DA6A}" destId="{7ACC163C-E6D4-4726-ADBE-BA8F55B052BF}" srcOrd="1" destOrd="0" parTransId="{9860886D-A2D6-4564-B96C-090F5B70C3D1}" sibTransId="{3BA835B7-63D0-4AB7-87BD-0162ADFA96F4}"/>
    <dgm:cxn modelId="{293F46C3-A981-4518-A3ED-3839090BECA4}" type="presParOf" srcId="{78F8C62E-FD16-401B-9454-CA331F6D43AF}" destId="{75925358-10A8-40B4-AB66-CE747A711A14}" srcOrd="0" destOrd="0" presId="urn:microsoft.com/office/officeart/2005/8/layout/vList2"/>
    <dgm:cxn modelId="{32F1F601-61B6-4806-A68F-2BF682369A86}" type="presParOf" srcId="{78F8C62E-FD16-401B-9454-CA331F6D43AF}" destId="{FE8530F4-D714-4BE5-9250-E18E6176B457}" srcOrd="1" destOrd="0" presId="urn:microsoft.com/office/officeart/2005/8/layout/vList2"/>
    <dgm:cxn modelId="{ACD96250-3602-4BC1-8D25-92F494098AE7}" type="presParOf" srcId="{78F8C62E-FD16-401B-9454-CA331F6D43AF}" destId="{73789550-8DBC-443D-ADD1-7A2CDB2931D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F7ECBD-145E-45A4-A282-11FEE3F3DA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D3753F9F-ED02-4C75-BC42-EE4D3293F3A2}">
      <dgm:prSet custT="1"/>
      <dgm:spPr>
        <a:blipFill>
          <a:blip xmlns:r="http://schemas.openxmlformats.org/officeDocument/2006/relationships" r:embed="rId1"/>
          <a:stretch>
            <a:fillRect t="-12963" b="-27778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216A762D-5300-4CD5-B882-C4DF1EF7FF3E}" type="parTrans" cxnId="{71749771-AFA4-4DED-A6F7-16ABDA92FCE1}">
      <dgm:prSet/>
      <dgm:spPr/>
      <dgm:t>
        <a:bodyPr/>
        <a:lstStyle/>
        <a:p>
          <a:endParaRPr lang="ru-RU"/>
        </a:p>
      </dgm:t>
    </dgm:pt>
    <dgm:pt modelId="{5BB3B9FD-B3BB-4BEC-A79D-E8AE5A920F88}" type="sibTrans" cxnId="{71749771-AFA4-4DED-A6F7-16ABDA92FCE1}">
      <dgm:prSet/>
      <dgm:spPr/>
      <dgm:t>
        <a:bodyPr/>
        <a:lstStyle/>
        <a:p>
          <a:endParaRPr lang="ru-RU"/>
        </a:p>
      </dgm:t>
    </dgm:pt>
    <dgm:pt modelId="{7ACC163C-E6D4-4726-ADBE-BA8F55B052BF}">
      <dgm:prSet custT="1"/>
      <dgm:spPr>
        <a:blipFill>
          <a:blip xmlns:r="http://schemas.openxmlformats.org/officeDocument/2006/relationships" r:embed="rId2"/>
          <a:stretch>
            <a:fillRect t="-14815" b="-25926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9860886D-A2D6-4564-B96C-090F5B70C3D1}" type="parTrans" cxnId="{8D73DC9A-C83F-4471-AC85-1B038D442DBE}">
      <dgm:prSet/>
      <dgm:spPr/>
      <dgm:t>
        <a:bodyPr/>
        <a:lstStyle/>
        <a:p>
          <a:endParaRPr lang="ru-RU"/>
        </a:p>
      </dgm:t>
    </dgm:pt>
    <dgm:pt modelId="{3BA835B7-63D0-4AB7-87BD-0162ADFA96F4}" type="sibTrans" cxnId="{8D73DC9A-C83F-4471-AC85-1B038D442DBE}">
      <dgm:prSet/>
      <dgm:spPr/>
      <dgm:t>
        <a:bodyPr/>
        <a:lstStyle/>
        <a:p>
          <a:endParaRPr lang="ru-RU"/>
        </a:p>
      </dgm:t>
    </dgm:pt>
    <dgm:pt modelId="{78F8C62E-FD16-401B-9454-CA331F6D43AF}" type="pres">
      <dgm:prSet presAssocID="{C4F7ECBD-145E-45A4-A282-11FEE3F3DA6A}" presName="linear" presStyleCnt="0">
        <dgm:presLayoutVars>
          <dgm:animLvl val="lvl"/>
          <dgm:resizeHandles val="exact"/>
        </dgm:presLayoutVars>
      </dgm:prSet>
      <dgm:spPr/>
    </dgm:pt>
    <dgm:pt modelId="{75925358-10A8-40B4-AB66-CE747A711A14}" type="pres">
      <dgm:prSet presAssocID="{D3753F9F-ED02-4C75-BC42-EE4D3293F3A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E8530F4-D714-4BE5-9250-E18E6176B457}" type="pres">
      <dgm:prSet presAssocID="{5BB3B9FD-B3BB-4BEC-A79D-E8AE5A920F88}" presName="spacer" presStyleCnt="0"/>
      <dgm:spPr/>
    </dgm:pt>
    <dgm:pt modelId="{73789550-8DBC-443D-ADD1-7A2CDB2931D7}" type="pres">
      <dgm:prSet presAssocID="{7ACC163C-E6D4-4726-ADBE-BA8F55B052BF}" presName="parentText" presStyleLbl="node1" presStyleIdx="1" presStyleCnt="2" custLinFactY="25594" custLinFactNeighborX="18572" custLinFactNeighborY="100000">
        <dgm:presLayoutVars>
          <dgm:chMax val="0"/>
          <dgm:bulletEnabled val="1"/>
        </dgm:presLayoutVars>
      </dgm:prSet>
      <dgm:spPr/>
    </dgm:pt>
  </dgm:ptLst>
  <dgm:cxnLst>
    <dgm:cxn modelId="{B6C32A10-1A4A-46D4-8DA2-164311ED083B}" type="presOf" srcId="{7ACC163C-E6D4-4726-ADBE-BA8F55B052BF}" destId="{73789550-8DBC-443D-ADD1-7A2CDB2931D7}" srcOrd="0" destOrd="0" presId="urn:microsoft.com/office/officeart/2005/8/layout/vList2"/>
    <dgm:cxn modelId="{DD72CBE7-B3EC-4064-972F-C5DA482CA056}" type="presOf" srcId="{D3753F9F-ED02-4C75-BC42-EE4D3293F3A2}" destId="{75925358-10A8-40B4-AB66-CE747A711A14}" srcOrd="0" destOrd="0" presId="urn:microsoft.com/office/officeart/2005/8/layout/vList2"/>
    <dgm:cxn modelId="{BD5F135D-45B5-4250-9D51-C226096C96C4}" type="presOf" srcId="{C4F7ECBD-145E-45A4-A282-11FEE3F3DA6A}" destId="{78F8C62E-FD16-401B-9454-CA331F6D43AF}" srcOrd="0" destOrd="0" presId="urn:microsoft.com/office/officeart/2005/8/layout/vList2"/>
    <dgm:cxn modelId="{71749771-AFA4-4DED-A6F7-16ABDA92FCE1}" srcId="{C4F7ECBD-145E-45A4-A282-11FEE3F3DA6A}" destId="{D3753F9F-ED02-4C75-BC42-EE4D3293F3A2}" srcOrd="0" destOrd="0" parTransId="{216A762D-5300-4CD5-B882-C4DF1EF7FF3E}" sibTransId="{5BB3B9FD-B3BB-4BEC-A79D-E8AE5A920F88}"/>
    <dgm:cxn modelId="{8D73DC9A-C83F-4471-AC85-1B038D442DBE}" srcId="{C4F7ECBD-145E-45A4-A282-11FEE3F3DA6A}" destId="{7ACC163C-E6D4-4726-ADBE-BA8F55B052BF}" srcOrd="1" destOrd="0" parTransId="{9860886D-A2D6-4564-B96C-090F5B70C3D1}" sibTransId="{3BA835B7-63D0-4AB7-87BD-0162ADFA96F4}"/>
    <dgm:cxn modelId="{293F46C3-A981-4518-A3ED-3839090BECA4}" type="presParOf" srcId="{78F8C62E-FD16-401B-9454-CA331F6D43AF}" destId="{75925358-10A8-40B4-AB66-CE747A711A14}" srcOrd="0" destOrd="0" presId="urn:microsoft.com/office/officeart/2005/8/layout/vList2"/>
    <dgm:cxn modelId="{32F1F601-61B6-4806-A68F-2BF682369A86}" type="presParOf" srcId="{78F8C62E-FD16-401B-9454-CA331F6D43AF}" destId="{FE8530F4-D714-4BE5-9250-E18E6176B457}" srcOrd="1" destOrd="0" presId="urn:microsoft.com/office/officeart/2005/8/layout/vList2"/>
    <dgm:cxn modelId="{ACD96250-3602-4BC1-8D25-92F494098AE7}" type="presParOf" srcId="{78F8C62E-FD16-401B-9454-CA331F6D43AF}" destId="{73789550-8DBC-443D-ADD1-7A2CDB2931D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5358-10A8-40B4-AB66-CE747A711A14}">
      <dsp:nvSpPr>
        <dsp:cNvPr id="0" name=""/>
        <dsp:cNvSpPr/>
      </dsp:nvSpPr>
      <dsp:spPr>
        <a:xfrm>
          <a:off x="0" y="65"/>
          <a:ext cx="2256580" cy="3159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1 каунт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𝐶</m:t>
                  </m:r>
                </m:e>
                <m:sub>
                  <m:r>
                    <m:rPr>
                      <m:sty m:val="p"/>
                    </m:rPr>
                    <a:rPr lang="en-US" sz="1800" b="0" i="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</m:sub>
              </m:sSub>
              <m:r>
                <a:rPr lang="en-US" sz="1800" b="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endParaRPr lang="ru-RU" sz="18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5421" y="15486"/>
        <a:ext cx="2225738" cy="285058"/>
      </dsp:txXfrm>
    </dsp:sp>
    <dsp:sp modelId="{73789550-8DBC-443D-ADD1-7A2CDB2931D7}">
      <dsp:nvSpPr>
        <dsp:cNvPr id="0" name=""/>
        <dsp:cNvSpPr/>
      </dsp:nvSpPr>
      <dsp:spPr>
        <a:xfrm>
          <a:off x="0" y="330430"/>
          <a:ext cx="2256580" cy="3159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1 </a:t>
          </a:r>
          <a:r>
            <a:rPr lang="ru-RU" sz="1800" kern="1200" dirty="0">
              <a:latin typeface="Arial" panose="020B0604020202020204" pitchFamily="34" charset="0"/>
              <a:cs typeface="Arial" panose="020B0604020202020204" pitchFamily="34" charset="0"/>
            </a:rPr>
            <a:t>каунт</a:t>
          </a:r>
          <a:r>
            <a:rPr lang="ru-RU" sz="18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𝐶</m:t>
                  </m:r>
                </m:e>
                <m:sub>
                  <m:r>
                    <m:rPr>
                      <m:sty m:val="p"/>
                    </m:rPr>
                    <a:rPr lang="en-US" sz="1800" b="0" i="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Y</m:t>
                  </m:r>
                </m:sub>
              </m:sSub>
              <m:r>
                <a:rPr lang="en-US" sz="1800" b="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800" b="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ru-RU" sz="18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5421" y="345851"/>
        <a:ext cx="2225738" cy="285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BAF5-A719-41FF-A3D8-023F7EB3C8DE}" type="datetimeFigureOut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70D5A-CD9D-4756-8D3E-95351CC985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61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B69E4-E414-429F-B3C9-9D01A5685AEE}" type="datetimeFigureOut">
              <a:rPr lang="ru-RU" smtClean="0"/>
              <a:t>04.07.2022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E683E-19ED-4B1C-BA5B-2A437A3BCE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38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85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98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99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72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42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50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76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9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13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840F-4E9F-4370-AC16-F3174E13E257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56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8A6C-1024-4D71-9242-74015ED25B07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81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3A5CD-6948-480B-87CE-1BB6E7C33B86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07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D16-C80D-48B9-9CF3-3AECAA04B56E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5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F7C7-5427-4577-8319-A453B0D0C9A4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64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28BA-7F92-4B52-A487-9844B5FE5D02}" type="datetime1">
              <a:rPr lang="ru-RU" smtClean="0"/>
              <a:t>04.07.2022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8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0241-9027-465F-9871-02C0F6E0C55F}" type="datetime1">
              <a:rPr lang="ru-RU" smtClean="0"/>
              <a:t>04.07.2022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9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E253-095B-4C31-91B3-B4CA7AE301CD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57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3538-BAA3-409A-B678-B670B46034A2}" type="datetime1">
              <a:rPr lang="ru-RU" smtClean="0"/>
              <a:t>04.07.2022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4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2F5E-4033-44E7-80D1-44FB08E35799}" type="datetime1">
              <a:rPr lang="ru-RU" smtClean="0"/>
              <a:t>04.07.2022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5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4368-A6AD-4BD3-B8ED-82446E792FE5}" type="datetime1">
              <a:rPr lang="ru-RU" smtClean="0"/>
              <a:t>04.07.2022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65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3505D-8658-4E8D-A0F6-D28088ADBD69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4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Суррогатная модель для быстрого расчёта аэродинамических характеристик крыла</a:t>
            </a:r>
            <a:endParaRPr lang="ru-R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Студент 863 группы Штин Руслан Андреевич</a:t>
            </a:r>
          </a:p>
          <a:p>
            <a:pPr algn="l">
              <a:lnSpc>
                <a:spcPct val="150000"/>
              </a:lnSpc>
            </a:pPr>
            <a:r>
              <a:rPr lang="ru-RU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к.т.н. Савельев Андрей Александрович</a:t>
            </a:r>
          </a:p>
          <a:p>
            <a:pPr algn="l">
              <a:lnSpc>
                <a:spcPct val="150000"/>
              </a:lnSpc>
            </a:pP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МФТИ, Институт аэромеханики и летательной техники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0481" y="641666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Москва 2022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10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296340" y="1325563"/>
                <a:ext cx="3599319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SVD 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40" y="1325563"/>
                <a:ext cx="3599319" cy="619016"/>
              </a:xfrm>
              <a:prstGeom prst="rect">
                <a:avLst/>
              </a:prstGeom>
              <a:blipFill>
                <a:blip r:embed="rId2"/>
                <a:stretch>
                  <a:fillRect l="-1864" b="-4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2228" y="2687529"/>
                <a:ext cx="9034012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79024×1</m:t>
                        </m:r>
                      </m:sub>
                    </m:sSub>
                  </m:oMath>
                </a14:m>
                <a:r>
                  <a:rPr lang="ru-RU" dirty="0" smtClean="0"/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вектор главных компонент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28" y="2687529"/>
                <a:ext cx="9034012" cy="420949"/>
              </a:xfrm>
              <a:prstGeom prst="rect">
                <a:avLst/>
              </a:prstGeom>
              <a:blipFill>
                <a:blip r:embed="rId3"/>
                <a:stretch>
                  <a:fillRect r="-742" b="-30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4799980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4799980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15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11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79024×1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blipFill>
                <a:blip r:embed="rId2"/>
                <a:stretch>
                  <a:fillRect l="-1142" r="-127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02375"/>
            <a:ext cx="7467600" cy="391910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66556"/>
              </p:ext>
            </p:extLst>
          </p:nvPr>
        </p:nvGraphicFramePr>
        <p:xfrm>
          <a:off x="1485901" y="2802375"/>
          <a:ext cx="876299" cy="3917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299">
                  <a:extLst>
                    <a:ext uri="{9D8B030D-6E8A-4147-A177-3AD203B41FA5}">
                      <a16:colId xmlns:a16="http://schemas.microsoft.com/office/drawing/2014/main" val="561641929"/>
                    </a:ext>
                  </a:extLst>
                </a:gridCol>
              </a:tblGrid>
              <a:tr h="1958796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48598"/>
                  </a:ext>
                </a:extLst>
              </a:tr>
              <a:tr h="1958796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1131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339037"/>
                  </p:ext>
                </p:extLst>
              </p:nvPr>
            </p:nvGraphicFramePr>
            <p:xfrm>
              <a:off x="2362200" y="2404627"/>
              <a:ext cx="7467600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9200">
                      <a:extLst>
                        <a:ext uri="{9D8B030D-6E8A-4147-A177-3AD203B41FA5}">
                          <a16:colId xmlns:a16="http://schemas.microsoft.com/office/drawing/2014/main" val="311686340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113906415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2480067553"/>
                        </a:ext>
                      </a:extLst>
                    </a:gridCol>
                  </a:tblGrid>
                  <a:tr h="3643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583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339037"/>
                  </p:ext>
                </p:extLst>
              </p:nvPr>
            </p:nvGraphicFramePr>
            <p:xfrm>
              <a:off x="2362200" y="2404627"/>
              <a:ext cx="7467600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9200">
                      <a:extLst>
                        <a:ext uri="{9D8B030D-6E8A-4147-A177-3AD203B41FA5}">
                          <a16:colId xmlns:a16="http://schemas.microsoft.com/office/drawing/2014/main" val="311686340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113906415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248006755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9756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245" r="-100245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756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583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12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79024×1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blipFill>
                <a:blip r:embed="rId2"/>
                <a:stretch>
                  <a:fillRect l="-1142" r="-127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503685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ru-RU" sz="2000" b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обучающая выборка:</a:t>
                          </a:r>
                          <a:r>
                            <a:rPr lang="ru-RU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503685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13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68311" y="1325563"/>
                <a:ext cx="32553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предсказания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=3</m:t>
                      </m:r>
                    </m:oMath>
                  </m:oMathPara>
                </a14:m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11" y="1325563"/>
                <a:ext cx="3255378" cy="1200329"/>
              </a:xfrm>
              <a:prstGeom prst="rect">
                <a:avLst/>
              </a:prstGeom>
              <a:blipFill>
                <a:blip r:embed="rId2"/>
                <a:stretch>
                  <a:fillRect l="-1498" r="-16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9700" y="2864920"/>
                <a:ext cx="6965625" cy="195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𝐒𝐌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79024×1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00" y="2864920"/>
                <a:ext cx="6965625" cy="1952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10912" r="8847" b="6393"/>
          <a:stretch/>
        </p:blipFill>
        <p:spPr>
          <a:xfrm>
            <a:off x="4913534" y="1049443"/>
            <a:ext cx="5983898" cy="567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6225" y="1325563"/>
                <a:ext cx="4104505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RMSE –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корень из средней квадратичной ошибки</a:t>
                </a:r>
              </a:p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PC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количество главных компонент (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principal components)</a:t>
                </a:r>
                <a:endParaRPr lang="ru-RU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1325563"/>
                <a:ext cx="4104505" cy="2092881"/>
              </a:xfrm>
              <a:prstGeom prst="rect">
                <a:avLst/>
              </a:prstGeom>
              <a:blipFill>
                <a:blip r:embed="rId4"/>
                <a:stretch>
                  <a:fillRect l="-1484" t="-1163" r="-742" b="-4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88" y="1325563"/>
            <a:ext cx="2807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/ Test = 63 / 1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35" y="2293381"/>
            <a:ext cx="9450330" cy="4509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931935"/>
                  </p:ext>
                </p:extLst>
              </p:nvPr>
            </p:nvGraphicFramePr>
            <p:xfrm>
              <a:off x="1617960" y="1897141"/>
              <a:ext cx="9203204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01602">
                      <a:extLst>
                        <a:ext uri="{9D8B030D-6E8A-4147-A177-3AD203B41FA5}">
                          <a16:colId xmlns:a16="http://schemas.microsoft.com/office/drawing/2014/main" val="874324887"/>
                        </a:ext>
                      </a:extLst>
                    </a:gridCol>
                    <a:gridCol w="4601602">
                      <a:extLst>
                        <a:ext uri="{9D8B030D-6E8A-4147-A177-3AD203B41FA5}">
                          <a16:colId xmlns:a16="http://schemas.microsoft.com/office/drawing/2014/main" val="27337790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endParaRPr lang="ru-RU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predicted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394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931935"/>
                  </p:ext>
                </p:extLst>
              </p:nvPr>
            </p:nvGraphicFramePr>
            <p:xfrm>
              <a:off x="1617960" y="1897141"/>
              <a:ext cx="9203204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01602">
                      <a:extLst>
                        <a:ext uri="{9D8B030D-6E8A-4147-A177-3AD203B41FA5}">
                          <a16:colId xmlns:a16="http://schemas.microsoft.com/office/drawing/2014/main" val="874324887"/>
                        </a:ext>
                      </a:extLst>
                    </a:gridCol>
                    <a:gridCol w="4601602">
                      <a:extLst>
                        <a:ext uri="{9D8B030D-6E8A-4147-A177-3AD203B41FA5}">
                          <a16:colId xmlns:a16="http://schemas.microsoft.com/office/drawing/2014/main" val="273377908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061" r="-99868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132" t="-6061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94474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29001"/>
              </p:ext>
            </p:extLst>
          </p:nvPr>
        </p:nvGraphicFramePr>
        <p:xfrm>
          <a:off x="376988" y="2293381"/>
          <a:ext cx="993847" cy="4509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847">
                  <a:extLst>
                    <a:ext uri="{9D8B030D-6E8A-4147-A177-3AD203B41FA5}">
                      <a16:colId xmlns:a16="http://schemas.microsoft.com/office/drawing/2014/main" val="949599604"/>
                    </a:ext>
                  </a:extLst>
                </a:gridCol>
              </a:tblGrid>
              <a:tr h="2249018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6513354"/>
                  </a:ext>
                </a:extLst>
              </a:tr>
              <a:tr h="2260964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941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25062" y="1374834"/>
                <a:ext cx="33418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=−1.656° 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=0.918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062" y="1374834"/>
                <a:ext cx="3341877" cy="369332"/>
              </a:xfrm>
              <a:prstGeom prst="rect">
                <a:avLst/>
              </a:prstGeom>
              <a:blipFill>
                <a:blip r:embed="rId5"/>
                <a:stretch>
                  <a:fillRect l="-912" r="-182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14329" y="1325562"/>
                <a:ext cx="2620269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RMSE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</m:sub>
                          </m:sSub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=0.0618</m:t>
                      </m:r>
                    </m:oMath>
                  </m:oMathPara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329" y="1325562"/>
                <a:ext cx="2620269" cy="493405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2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504406" y="1681163"/>
            <a:ext cx="5183188" cy="823912"/>
          </a:xfrm>
        </p:spPr>
        <p:txBody>
          <a:bodyPr/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интегрирования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504406" y="2505075"/>
                <a:ext cx="5183188" cy="274535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𝐒𝐌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504406" y="2505075"/>
                <a:ext cx="5183188" cy="27453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12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24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нижн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верх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24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</m:e>
                              </m:eqAr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</m:sSub>
                                </m:e>
                              </m:eqAr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интегрирования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3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Прямой метод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квадратичный тренд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100×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blipFill>
                <a:blip r:embed="rId2"/>
                <a:stretch>
                  <a:fillRect l="-1278" t="-2395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909"/>
          <a:stretch/>
        </p:blipFill>
        <p:spPr>
          <a:xfrm>
            <a:off x="1249299" y="2045861"/>
            <a:ext cx="4507495" cy="4675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Метод интегрирования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главных компонент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0×20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blipFill>
                <a:blip r:embed="rId5"/>
                <a:stretch>
                  <a:fillRect l="-1214" t="-2395" r="-243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55"/>
          <a:stretch/>
        </p:blipFill>
        <p:spPr>
          <a:xfrm>
            <a:off x="6614458" y="2048067"/>
            <a:ext cx="4459368" cy="46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Прямой метод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квадратичный тренд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100×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blipFill>
                <a:blip r:embed="rId2"/>
                <a:stretch>
                  <a:fillRect l="-1278" t="-2395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Метод интегрирования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главных компонент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0×20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blipFill>
                <a:blip r:embed="rId3"/>
                <a:stretch>
                  <a:fillRect l="-1214" t="-2395" r="-243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64"/>
          <a:stretch/>
        </p:blipFill>
        <p:spPr>
          <a:xfrm>
            <a:off x="1101084" y="2045861"/>
            <a:ext cx="4379158" cy="46756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82"/>
          <a:stretch/>
        </p:blipFill>
        <p:spPr>
          <a:xfrm>
            <a:off x="6421954" y="2045861"/>
            <a:ext cx="4395200" cy="46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6746" y="1325563"/>
                <a:ext cx="10718510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Нужно построить следующую суррогатную модель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SM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SM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IS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Y</m:t>
                        </m:r>
                      </m:sub>
                    </m:sSub>
                  </m:oMath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6" y="1325563"/>
                <a:ext cx="10718510" cy="1154162"/>
              </a:xfrm>
              <a:prstGeom prst="rect">
                <a:avLst/>
              </a:prstGeom>
              <a:blipFill>
                <a:blip r:embed="rId2"/>
                <a:stretch>
                  <a:fillRect l="-512" b="-6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495" y="3547007"/>
            <a:ext cx="4236307" cy="29672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559719" y="2828700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Крыло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153835" y="3547007"/>
                <a:ext cx="383241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79024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35" y="3547007"/>
                <a:ext cx="3832412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Виды суррогатных моделей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699" y="1325563"/>
                <a:ext cx="7139354" cy="1286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точка для предсказания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точка из обучающей выборки</a:t>
                </a:r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𝐒𝐌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предсказание</a:t>
                </a:r>
                <a:endParaRPr lang="ru-RU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1325563"/>
                <a:ext cx="7139354" cy="1286250"/>
              </a:xfrm>
              <a:prstGeom prst="rect">
                <a:avLst/>
              </a:prstGeom>
              <a:blipFill>
                <a:blip r:embed="rId3"/>
                <a:stretch>
                  <a:fillRect l="-1196" b="-75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6099" y="2952144"/>
                <a:ext cx="9270023" cy="286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Линейная регрессия (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LS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𝛃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𝛃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…)</m:t>
                    </m:r>
                  </m:oMath>
                </a14:m>
                <a:endParaRPr lang="ru-RU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Метод радиальных базисных функций </a:t>
                </a:r>
                <a:r>
                  <a:rPr lang="ru-RU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RBF</a:t>
                </a:r>
                <a:r>
                  <a:rPr lang="ru-RU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Кригинг (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KRG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944000" lvl="4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учёт полиномиального тренда</a:t>
                </a:r>
                <a:endParaRPr lang="ru-R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99" y="2952144"/>
                <a:ext cx="9270023" cy="2864630"/>
              </a:xfrm>
              <a:prstGeom prst="rect">
                <a:avLst/>
              </a:prstGeom>
              <a:blipFill>
                <a:blip r:embed="rId4"/>
                <a:stretch>
                  <a:fillRect l="-461" b="-2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0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SMT – Surrogate Modeling Toolbox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67067"/>
            <a:ext cx="12192002" cy="412386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1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3517107" y="1681163"/>
            <a:ext cx="5157787" cy="823912"/>
          </a:xfrm>
        </p:spPr>
        <p:txBody>
          <a:bodyPr/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Прямой метод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517107" y="2505075"/>
                <a:ext cx="5157787" cy="2745351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𝐒𝐌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517107" y="2505075"/>
                <a:ext cx="5157787" cy="27453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63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6</a:t>
            </a:fld>
            <a:endParaRPr lang="ru-RU"/>
          </a:p>
        </p:txBody>
      </p:sp>
      <p:sp>
        <p:nvSpPr>
          <p:cNvPr id="11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Прямой метод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558282" y="2657378"/>
                <a:ext cx="5181600" cy="18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ctr">
                  <a:spcBef>
                    <a:spcPts val="3000"/>
                  </a:spcBef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64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3000"/>
                  </a:spcBef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−4°, 8°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∈[0.80, 0.95]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Объект 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8282" y="2657378"/>
                <a:ext cx="5181600" cy="1832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746111" y="1284827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Обучающая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выборка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048000" y="5711570"/>
            <a:ext cx="6096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получена из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CFD-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расчётов с помощью программы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ZEUS (EWT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ЦАГИ)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система уравнений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RANS + SST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11894" r="9668" b="5363"/>
          <a:stretch/>
        </p:blipFill>
        <p:spPr>
          <a:xfrm>
            <a:off x="6847045" y="1970343"/>
            <a:ext cx="3762375" cy="3600450"/>
          </a:xfrm>
        </p:spPr>
      </p:pic>
    </p:spTree>
    <p:extLst>
      <p:ext uri="{BB962C8B-B14F-4D97-AF65-F5344CB8AC3E}">
        <p14:creationId xmlns:p14="http://schemas.microsoft.com/office/powerpoint/2010/main" val="5161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Объект 10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2384545"/>
                  </p:ext>
                </p:extLst>
              </p:nvPr>
            </p:nvGraphicFramePr>
            <p:xfrm>
              <a:off x="838200" y="1825625"/>
              <a:ext cx="105156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39435113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971464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19862409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суррогатного моделирования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Ошибка</a:t>
                          </a:r>
                          <a:r>
                            <a:rPr lang="en-US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(RMSE)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45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1861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LS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5.120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12.480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865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RBF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4.369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5.732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484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KRG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1.380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2.068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123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Объект 10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2384545"/>
                  </p:ext>
                </p:extLst>
              </p:nvPr>
            </p:nvGraphicFramePr>
            <p:xfrm>
              <a:off x="838200" y="1825625"/>
              <a:ext cx="105156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39435113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971464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198624098"/>
                        </a:ext>
                      </a:extLst>
                    </a:gridCol>
                  </a:tblGrid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суррогатного моделирования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Ошибка</a:t>
                          </a:r>
                          <a:r>
                            <a:rPr lang="en-US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(RMSE)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4569"/>
                      </a:ext>
                    </a:extLst>
                  </a:tr>
                  <a:tr h="85344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67857" r="-100521" b="-2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48" t="-67857" r="-696" b="-20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86198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LS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5.120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12.480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86549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RBF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4.369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5.732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4844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KRG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1.380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2.068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123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Прямой метод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Схема 3"/>
              <p:cNvGraphicFramePr/>
              <p:nvPr>
                <p:extLst>
                  <p:ext uri="{D42A27DB-BD31-4B8C-83A1-F6EECF244321}">
                    <p14:modId xmlns:p14="http://schemas.microsoft.com/office/powerpoint/2010/main" val="2923788501"/>
                  </p:ext>
                </p:extLst>
              </p:nvPr>
            </p:nvGraphicFramePr>
            <p:xfrm>
              <a:off x="6743700" y="5230862"/>
              <a:ext cx="2256580" cy="6463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4" name="Схема 3"/>
              <p:cNvGraphicFramePr/>
              <p:nvPr>
                <p:extLst>
                  <p:ext uri="{D42A27DB-BD31-4B8C-83A1-F6EECF244321}">
                    <p14:modId xmlns:p14="http://schemas.microsoft.com/office/powerpoint/2010/main" val="2923788501"/>
                  </p:ext>
                </p:extLst>
              </p:nvPr>
            </p:nvGraphicFramePr>
            <p:xfrm>
              <a:off x="6743700" y="5230862"/>
              <a:ext cx="2256580" cy="6463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61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11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587779" y="2439819"/>
                <a:ext cx="5181600" cy="2661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P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64</m:t>
                          </m:r>
                        </m:sup>
                      </m:sSubSup>
                    </m:oMath>
                  </m:oMathPara>
                </a14:m>
                <a:endParaRPr lang="ru-RU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79024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3000"/>
                  </a:spcBef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−4°, 8°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∈[0.80, 0.95]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Объект 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7779" y="2439819"/>
                <a:ext cx="5181600" cy="2661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46111" y="1284827"/>
            <a:ext cx="26997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Обучающая выборка</a:t>
            </a:r>
          </a:p>
          <a:p>
            <a:endParaRPr lang="ru-RU" dirty="0"/>
          </a:p>
        </p:txBody>
      </p:sp>
      <p:pic>
        <p:nvPicPr>
          <p:cNvPr id="10" name="Объект 2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11894" r="9668" b="5363"/>
          <a:stretch/>
        </p:blipFill>
        <p:spPr>
          <a:xfrm>
            <a:off x="6847045" y="1970343"/>
            <a:ext cx="3762375" cy="3600450"/>
          </a:xfrm>
        </p:spPr>
      </p:pic>
      <p:sp>
        <p:nvSpPr>
          <p:cNvPr id="11" name="Прямоугольник 10"/>
          <p:cNvSpPr/>
          <p:nvPr/>
        </p:nvSpPr>
        <p:spPr>
          <a:xfrm>
            <a:off x="3048000" y="5711570"/>
            <a:ext cx="6096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получена из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CFD-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расчётов с помощью программы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ZEUS (EWT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ЦАГИ)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система уравнений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RANS + SST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33872" y="1931756"/>
                <a:ext cx="11124265" cy="666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P</m:t>
                            </m:r>
                          </m:sub>
                        </m:sSub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79024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</m:t>
                        </m:r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64</m:t>
                        </m:r>
                      </m:e>
                    </m:bar>
                  </m:oMath>
                </a14:m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поле коэффициента давления на крыле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72" y="1931756"/>
                <a:ext cx="11124265" cy="666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812433"/>
                  </p:ext>
                </p:extLst>
              </p:nvPr>
            </p:nvGraphicFramePr>
            <p:xfrm>
              <a:off x="533873" y="3418869"/>
              <a:ext cx="11124265" cy="21172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43252">
                      <a:extLst>
                        <a:ext uri="{9D8B030D-6E8A-4147-A177-3AD203B41FA5}">
                          <a16:colId xmlns:a16="http://schemas.microsoft.com/office/drawing/2014/main" val="2231235228"/>
                        </a:ext>
                      </a:extLst>
                    </a:gridCol>
                    <a:gridCol w="371475">
                      <a:extLst>
                        <a:ext uri="{9D8B030D-6E8A-4147-A177-3AD203B41FA5}">
                          <a16:colId xmlns:a16="http://schemas.microsoft.com/office/drawing/2014/main" val="3947944119"/>
                        </a:ext>
                      </a:extLst>
                    </a:gridCol>
                    <a:gridCol w="3809538">
                      <a:extLst>
                        <a:ext uri="{9D8B030D-6E8A-4147-A177-3AD203B41FA5}">
                          <a16:colId xmlns:a16="http://schemas.microsoft.com/office/drawing/2014/main" val="259804798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280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smtClean="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79024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79024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79024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–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 полей коэффициента давления на крыле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4759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812433"/>
                  </p:ext>
                </p:extLst>
              </p:nvPr>
            </p:nvGraphicFramePr>
            <p:xfrm>
              <a:off x="533873" y="3418869"/>
              <a:ext cx="11124265" cy="21172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43252">
                      <a:extLst>
                        <a:ext uri="{9D8B030D-6E8A-4147-A177-3AD203B41FA5}">
                          <a16:colId xmlns:a16="http://schemas.microsoft.com/office/drawing/2014/main" val="2231235228"/>
                        </a:ext>
                      </a:extLst>
                    </a:gridCol>
                    <a:gridCol w="371475">
                      <a:extLst>
                        <a:ext uri="{9D8B030D-6E8A-4147-A177-3AD203B41FA5}">
                          <a16:colId xmlns:a16="http://schemas.microsoft.com/office/drawing/2014/main" val="3947944119"/>
                        </a:ext>
                      </a:extLst>
                    </a:gridCol>
                    <a:gridCol w="3809538">
                      <a:extLst>
                        <a:ext uri="{9D8B030D-6E8A-4147-A177-3AD203B41FA5}">
                          <a16:colId xmlns:a16="http://schemas.microsoft.com/office/drawing/2014/main" val="2598047989"/>
                        </a:ext>
                      </a:extLst>
                    </a:gridCol>
                  </a:tblGrid>
                  <a:tr h="211728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r="-6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–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 полей коэффициента давления на крыле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47591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16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</TotalTime>
  <Words>375</Words>
  <Application>Microsoft Office PowerPoint</Application>
  <PresentationFormat>Широкоэкранный</PresentationFormat>
  <Paragraphs>141</Paragraphs>
  <Slides>19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Тема Office</vt:lpstr>
      <vt:lpstr>Суррогатная модель для быстрого расчёта аэродинамических характеристик крыла</vt:lpstr>
      <vt:lpstr>Введение Цель</vt:lpstr>
      <vt:lpstr>Методы решения задач Виды суррогатных моделей</vt:lpstr>
      <vt:lpstr>Методы решения задач SMT – Surrogate Modeling Toolbox</vt:lpstr>
      <vt:lpstr>Методы решения задач Предсказание интегральных характеристик</vt:lpstr>
      <vt:lpstr>Методы решения задач Предсказание интегральных характеристик. Прямой метод</vt:lpstr>
      <vt:lpstr>Методы решения задач Предсказание интегральных характеристик. Прямой метод</vt:lpstr>
      <vt:lpstr>Методы решения задач Предсказание распределённых характеристик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Численные результаты Предсказание распределённых характеристик</vt:lpstr>
      <vt:lpstr>Численные результаты Предсказание распределённых характеристик</vt:lpstr>
      <vt:lpstr>Методы решения задач Предсказание интегральных характеристик</vt:lpstr>
      <vt:lpstr>Методы решения задач Предсказание интегральных характеристик. Метод интегрирования</vt:lpstr>
      <vt:lpstr>Численные результаты Предсказание интегральных характеристик</vt:lpstr>
      <vt:lpstr>Численные результаты Предсказание интегральных характеристик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Суррогатная модель для быстрого расчёта аэродинамических характеристик крыла</dc:title>
  <dc:creator>Руслан</dc:creator>
  <cp:lastModifiedBy>Руслан</cp:lastModifiedBy>
  <cp:revision>169</cp:revision>
  <dcterms:created xsi:type="dcterms:W3CDTF">2022-06-18T10:52:35Z</dcterms:created>
  <dcterms:modified xsi:type="dcterms:W3CDTF">2022-07-04T10:41:47Z</dcterms:modified>
</cp:coreProperties>
</file>